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ddíl bez názvu" id="{2A305999-02FB-4E7E-A7BB-04D0D21FB267}">
          <p14:sldIdLst>
            <p14:sldId id="256"/>
          </p14:sldIdLst>
        </p14:section>
        <p14:section name="Oddíl bez názvu" id="{D3B97DD9-3AB3-40A8-A4F8-80A9815ECA27}">
          <p14:sldIdLst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2880" y="9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panovičová Radka (ÚMČ Praha 21)" userId="c69e46ae-9ce7-493b-8d07-3e203e116383" providerId="ADAL" clId="{C0897CD5-6766-4C72-8C45-0FB955ED1A9B}"/>
    <pc:docChg chg="modSld">
      <pc:chgData name="Lipanovičová Radka (ÚMČ Praha 21)" userId="c69e46ae-9ce7-493b-8d07-3e203e116383" providerId="ADAL" clId="{C0897CD5-6766-4C72-8C45-0FB955ED1A9B}" dt="2025-04-14T13:43:29.080" v="23" actId="20577"/>
      <pc:docMkLst>
        <pc:docMk/>
      </pc:docMkLst>
      <pc:sldChg chg="modSp mod">
        <pc:chgData name="Lipanovičová Radka (ÚMČ Praha 21)" userId="c69e46ae-9ce7-493b-8d07-3e203e116383" providerId="ADAL" clId="{C0897CD5-6766-4C72-8C45-0FB955ED1A9B}" dt="2025-04-14T13:43:29.080" v="23" actId="20577"/>
        <pc:sldMkLst>
          <pc:docMk/>
          <pc:sldMk cId="1472111394" sldId="256"/>
        </pc:sldMkLst>
        <pc:spChg chg="mod">
          <ac:chgData name="Lipanovičová Radka (ÚMČ Praha 21)" userId="c69e46ae-9ce7-493b-8d07-3e203e116383" providerId="ADAL" clId="{C0897CD5-6766-4C72-8C45-0FB955ED1A9B}" dt="2025-04-14T13:43:29.080" v="23" actId="20577"/>
          <ac:spMkLst>
            <pc:docMk/>
            <pc:sldMk cId="1472111394" sldId="256"/>
            <ac:spMk id="32" creationId="{00000000-0000-0000-0000-000000000000}"/>
          </ac:spMkLst>
        </pc:spChg>
        <pc:spChg chg="mod">
          <ac:chgData name="Lipanovičová Radka (ÚMČ Praha 21)" userId="c69e46ae-9ce7-493b-8d07-3e203e116383" providerId="ADAL" clId="{C0897CD5-6766-4C72-8C45-0FB955ED1A9B}" dt="2025-04-14T13:43:01.306" v="12" actId="20577"/>
          <ac:spMkLst>
            <pc:docMk/>
            <pc:sldMk cId="1472111394" sldId="256"/>
            <ac:spMk id="3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0666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0213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078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3410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8923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419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63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8617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3250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1501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207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CCD42-A6C9-40A8-A0DD-C329C366AEB2}" type="datetimeFigureOut">
              <a:rPr lang="cs-CZ" smtClean="0"/>
              <a:t>14.04.2025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7FD6C-2ADA-447E-80AD-0E7CD7A6A3D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8822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548680" y="2051720"/>
            <a:ext cx="5760640" cy="1152128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just"/>
            <a:r>
              <a:rPr lang="cs-CZ" sz="1400" b="0" dirty="0"/>
              <a:t>Oddělení péče o děti se zaměřuje na děti, mladistvé a jejich rodiny, které trvale nebo přechodně žijí na území správního obvodu MČ Prahy 21 (Běchovice, Klánovice, Koloděje, Újezd nad Lesy). V případě rodin, které mají na území MČ Praha 21 pouze přechodné bydliště, spolupracuje s orgánem sociálně-právní ochrany dětí podle místa trvalého bydliště.</a:t>
            </a:r>
          </a:p>
        </p:txBody>
      </p:sp>
      <p:sp>
        <p:nvSpPr>
          <p:cNvPr id="9" name="Zástupný symbol pro text 8"/>
          <p:cNvSpPr>
            <a:spLocks noGrp="1"/>
          </p:cNvSpPr>
          <p:nvPr>
            <p:ph type="body" sz="half" idx="2"/>
          </p:nvPr>
        </p:nvSpPr>
        <p:spPr>
          <a:xfrm>
            <a:off x="548679" y="3675674"/>
            <a:ext cx="2808313" cy="5144798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Chci se rozejít a máme děti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Nedokážeme se dohodnout (výchova a péče o děti)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Dítě mne neposlouchá, dělá si co chce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Mám problémy s výživným (neplacení, úprava, změna)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Partner/</a:t>
            </a:r>
            <a:r>
              <a:rPr lang="cs-CZ" sz="1200" b="1" dirty="0" err="1"/>
              <a:t>ka</a:t>
            </a:r>
            <a:r>
              <a:rPr lang="cs-CZ" sz="1200" b="1" dirty="0"/>
              <a:t> mne opustil/a, , jsem s dítětem na všechno sám/sama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Nemůžu se teď postarat o dítě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Mám strach z partnera/</a:t>
            </a:r>
            <a:r>
              <a:rPr lang="cs-CZ" sz="1200" b="1" dirty="0" err="1"/>
              <a:t>ky</a:t>
            </a:r>
            <a:r>
              <a:rPr lang="cs-CZ" sz="1200" b="1" dirty="0"/>
              <a:t>, ubližuje mně nebo dětem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Jsem závislá/ý, partner/</a:t>
            </a:r>
            <a:r>
              <a:rPr lang="cs-CZ" sz="1200" b="1" dirty="0" err="1"/>
              <a:t>ka</a:t>
            </a:r>
            <a:r>
              <a:rPr lang="cs-CZ" sz="1200" b="1" dirty="0"/>
              <a:t> je závislá/ý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Moje dcera je nezletilá a otěhotněla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Hrozí nám vystěhování a nemáme kam s dětmi jít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Nemáme peníze, mohu požádat o dávky?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Chci adoptovat dítě/ chci dát dítě k adopci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Chci se stát pěstounem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Potřebuji poradit s péčí o dítě a domácnost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200" b="1" dirty="0"/>
              <a:t>Chci být v kontaktu se svým dítětem , o které se stará někdo jiný</a:t>
            </a:r>
          </a:p>
          <a:p>
            <a:endParaRPr lang="cs-CZ" sz="12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48680" y="323528"/>
            <a:ext cx="576064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b="1" dirty="0"/>
              <a:t>Sociálně-právní ochrana dětí (SPOD)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548680" y="1012744"/>
            <a:ext cx="5760640" cy="738664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cs-CZ" sz="1400" dirty="0"/>
              <a:t>Předním hlediskem při výkonu sociálně-právní ochrany dětí je </a:t>
            </a:r>
            <a:r>
              <a:rPr lang="cs-CZ" sz="1400" b="1" dirty="0"/>
              <a:t>nejlepší zájem a blaho dítěte</a:t>
            </a:r>
            <a:r>
              <a:rPr lang="cs-CZ" sz="1400" dirty="0"/>
              <a:t>, ochrana rodičovství a rodiny a vzájemné právo rodičů a dětí na rodičovskou výchovu a péči</a:t>
            </a:r>
          </a:p>
        </p:txBody>
      </p:sp>
      <p:sp>
        <p:nvSpPr>
          <p:cNvPr id="20" name="TextovéPole 19"/>
          <p:cNvSpPr txBox="1"/>
          <p:nvPr/>
        </p:nvSpPr>
        <p:spPr>
          <a:xfrm rot="10800000" flipV="1">
            <a:off x="548680" y="3337120"/>
            <a:ext cx="3356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/>
              <a:t>S čím se na nás můžete obrátit?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3717032" y="3337120"/>
            <a:ext cx="24037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600" b="1" dirty="0"/>
              <a:t>Kontakty: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3501009" y="3675674"/>
            <a:ext cx="2808310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200" dirty="0"/>
              <a:t>Úřad městské části Praha 21</a:t>
            </a:r>
          </a:p>
          <a:p>
            <a:pPr algn="ctr"/>
            <a:r>
              <a:rPr lang="cs-CZ" sz="1200" dirty="0"/>
              <a:t>Oddělení sociálně-právní ochrany dětí</a:t>
            </a:r>
          </a:p>
          <a:p>
            <a:pPr algn="ctr"/>
            <a:r>
              <a:rPr lang="cs-CZ" sz="1200" dirty="0"/>
              <a:t>Staroklánovická 260, 190 00 Praha 9</a:t>
            </a:r>
          </a:p>
          <a:p>
            <a:pPr algn="ctr"/>
            <a:r>
              <a:rPr lang="cs-CZ" sz="1200" dirty="0"/>
              <a:t>Fax: 281971531</a:t>
            </a:r>
          </a:p>
          <a:p>
            <a:pPr algn="ctr"/>
            <a:r>
              <a:rPr lang="cs-CZ" sz="1200" dirty="0"/>
              <a:t>Datová schránka: bz3bbxj</a:t>
            </a:r>
          </a:p>
        </p:txBody>
      </p:sp>
      <p:sp>
        <p:nvSpPr>
          <p:cNvPr id="28" name="TextovéPole 27"/>
          <p:cNvSpPr txBox="1"/>
          <p:nvPr/>
        </p:nvSpPr>
        <p:spPr>
          <a:xfrm>
            <a:off x="3501008" y="4788025"/>
            <a:ext cx="2808309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200" dirty="0"/>
              <a:t>Vedoucí odd. sociálně-právní ochrany dětí</a:t>
            </a:r>
          </a:p>
          <a:p>
            <a:pPr algn="ctr"/>
            <a:r>
              <a:rPr lang="cs-CZ" sz="1200" dirty="0"/>
              <a:t>Náhradní rodinná výchova</a:t>
            </a:r>
          </a:p>
          <a:p>
            <a:pPr algn="ctr"/>
            <a:r>
              <a:rPr lang="cs-CZ" sz="1200" b="1" dirty="0"/>
              <a:t>Jana Pokorná</a:t>
            </a:r>
          </a:p>
          <a:p>
            <a:pPr algn="ctr"/>
            <a:r>
              <a:rPr lang="cs-CZ" sz="1200" dirty="0"/>
              <a:t>281 012 936, 775 180 959</a:t>
            </a:r>
          </a:p>
          <a:p>
            <a:pPr algn="ctr"/>
            <a:r>
              <a:rPr lang="cs-CZ" sz="1200" dirty="0"/>
              <a:t>jana.pokorna@praha21.cz</a:t>
            </a:r>
          </a:p>
        </p:txBody>
      </p:sp>
      <p:sp>
        <p:nvSpPr>
          <p:cNvPr id="30" name="TextovéPole 29"/>
          <p:cNvSpPr txBox="1"/>
          <p:nvPr/>
        </p:nvSpPr>
        <p:spPr>
          <a:xfrm>
            <a:off x="3501009" y="5940152"/>
            <a:ext cx="2808310" cy="83099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200" dirty="0"/>
              <a:t>Sociální pracovnice SPOD</a:t>
            </a:r>
          </a:p>
          <a:p>
            <a:pPr algn="ctr"/>
            <a:r>
              <a:rPr lang="cs-CZ" sz="1200" b="1" dirty="0"/>
              <a:t>Anna Hlaváčová</a:t>
            </a:r>
          </a:p>
          <a:p>
            <a:pPr algn="ctr"/>
            <a:r>
              <a:rPr lang="cs-CZ" sz="1200" dirty="0"/>
              <a:t>281 012 964, 608 440 772</a:t>
            </a:r>
          </a:p>
          <a:p>
            <a:pPr algn="ctr"/>
            <a:r>
              <a:rPr lang="cs-CZ" sz="1200" dirty="0"/>
              <a:t>anna.hlavacova@praha21.cz</a:t>
            </a:r>
          </a:p>
        </p:txBody>
      </p:sp>
      <p:sp>
        <p:nvSpPr>
          <p:cNvPr id="32" name="TextovéPole 31"/>
          <p:cNvSpPr txBox="1"/>
          <p:nvPr/>
        </p:nvSpPr>
        <p:spPr>
          <a:xfrm>
            <a:off x="3501008" y="6876256"/>
            <a:ext cx="2808309" cy="83099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200" dirty="0"/>
              <a:t>Sociální pracovnice SPOD</a:t>
            </a:r>
          </a:p>
          <a:p>
            <a:pPr algn="ctr"/>
            <a:r>
              <a:rPr lang="cs-CZ" sz="1200" b="1" dirty="0"/>
              <a:t>Lucie Schöppová</a:t>
            </a:r>
          </a:p>
          <a:p>
            <a:pPr algn="ctr"/>
            <a:r>
              <a:rPr lang="cs-CZ" sz="1200" dirty="0"/>
              <a:t>281 012 935, 776304998 lucie.schöppova@praha21.cz</a:t>
            </a:r>
          </a:p>
        </p:txBody>
      </p:sp>
      <p:sp>
        <p:nvSpPr>
          <p:cNvPr id="33" name="TextovéPole 32"/>
          <p:cNvSpPr txBox="1"/>
          <p:nvPr/>
        </p:nvSpPr>
        <p:spPr>
          <a:xfrm>
            <a:off x="3501008" y="7812360"/>
            <a:ext cx="2808311" cy="101566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200" dirty="0"/>
              <a:t>Kurátorka pro děti a mládež</a:t>
            </a:r>
          </a:p>
          <a:p>
            <a:pPr algn="ctr"/>
            <a:r>
              <a:rPr lang="cs-CZ" sz="1200" dirty="0"/>
              <a:t>Sociální pracovník SPOD</a:t>
            </a:r>
          </a:p>
          <a:p>
            <a:pPr algn="ctr"/>
            <a:r>
              <a:rPr lang="cs-CZ" sz="1200" b="1" dirty="0"/>
              <a:t>Nikol Hrubcová</a:t>
            </a:r>
          </a:p>
          <a:p>
            <a:pPr algn="ctr"/>
            <a:r>
              <a:rPr lang="cs-CZ" sz="1200" dirty="0"/>
              <a:t>281 012 922</a:t>
            </a:r>
          </a:p>
          <a:p>
            <a:pPr algn="ctr"/>
            <a:r>
              <a:rPr lang="cs-CZ" sz="1200" dirty="0"/>
              <a:t>nikol.hrubcova@praha21.cz</a:t>
            </a:r>
          </a:p>
        </p:txBody>
      </p:sp>
    </p:spTree>
    <p:extLst>
      <p:ext uri="{BB962C8B-B14F-4D97-AF65-F5344CB8AC3E}">
        <p14:creationId xmlns:p14="http://schemas.microsoft.com/office/powerpoint/2010/main" val="1472111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ovéPole 7"/>
          <p:cNvSpPr txBox="1"/>
          <p:nvPr/>
        </p:nvSpPr>
        <p:spPr>
          <a:xfrm>
            <a:off x="548680" y="323528"/>
            <a:ext cx="2849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400" b="1" dirty="0"/>
              <a:t>Provozní doba oddělení péče o děti: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576408" y="688505"/>
            <a:ext cx="2890535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cs-CZ" sz="1200" b="1" dirty="0"/>
              <a:t>Pondělí	8:00 – 12:00	13:00 – 17:30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576408" y="965504"/>
            <a:ext cx="2890535" cy="27699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cs-CZ" sz="1200" b="1" dirty="0"/>
              <a:t>Úterý</a:t>
            </a:r>
            <a:r>
              <a:rPr lang="cs-CZ" sz="1200" dirty="0"/>
              <a:t>	8:00 – 11:30	12:30 – 14:30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576408" y="1242504"/>
            <a:ext cx="2890535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cs-CZ" sz="1200" b="1" dirty="0"/>
              <a:t>Středa	8:00 – 12:00	13:00 – 17:30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576408" y="1519504"/>
            <a:ext cx="2890535" cy="276999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cs-CZ" sz="1200" b="1" dirty="0"/>
              <a:t>Čtvrtek	</a:t>
            </a:r>
            <a:r>
              <a:rPr lang="cs-CZ" sz="1200" dirty="0"/>
              <a:t>8:00 – 11:30	12:30 – 14:30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576408" y="1796503"/>
            <a:ext cx="2890535" cy="276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cs-CZ" sz="1200" b="1" dirty="0"/>
              <a:t>Pátek	8:00 – 12:00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3573016" y="631305"/>
            <a:ext cx="2808312" cy="1811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200" dirty="0"/>
              <a:t>Zvýrazněny jsou úřední hodiny úřadu MČ Praha 21. Mimo úřední hodiny je možné oddělení péče o děti navštívit v neodkladné záležitosti nebo po domluvě s konkrétním pracovníkem. V neúředních hodinách nemusí být pracovnice zastiženy na pracovišti, jelikož provádějí šetření v rodinách a další práci v terénu.</a:t>
            </a:r>
          </a:p>
          <a:p>
            <a:pPr algn="just"/>
            <a:endParaRPr lang="cs-CZ" sz="1200" dirty="0"/>
          </a:p>
        </p:txBody>
      </p:sp>
      <p:sp>
        <p:nvSpPr>
          <p:cNvPr id="16" name="TextovéPole 15"/>
          <p:cNvSpPr txBox="1"/>
          <p:nvPr/>
        </p:nvSpPr>
        <p:spPr>
          <a:xfrm rot="10800000" flipV="1">
            <a:off x="548680" y="2308685"/>
            <a:ext cx="5832648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1400" b="1" dirty="0"/>
              <a:t>Činnosti oddělení péče o děti MČ Praha 21 jsou zejména: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404664" y="2770351"/>
            <a:ext cx="61206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Sociální pracovnice sociálně-právní ochrany dětí: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548680" y="3078128"/>
            <a:ext cx="5904656" cy="1785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Zastupují nezletilé děti při jednáních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Účastní se soudních řízení jako kolizní opatrovník dítěte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Podává návrhy k soudu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Prošetřuje poměry v rodině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Provádí pohovory s dětmi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Vykonává dohled nad výchovou dítěte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Napomáhá řešení problémů v rodině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Zprostředkovává kontakty a spolupráci s dalšími organizacemi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Sleduje nepříznivé vlivy na dítě, zjišťuje jejich příčiny a pomáhá je eliminovat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Poskytuje poradenství při péči, výchově a vzdělávání dítěte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404664" y="5004048"/>
            <a:ext cx="60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Sociální pracovnice náhradní rodinné péče: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548680" y="5311825"/>
            <a:ext cx="5932384" cy="1785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Přijímá žádosti o zařazení do evidence uchazečů o zprostředkování osvojení nebo pěstounské péče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Přijímá žádosti o zařazení do evidence osob, které mohou vykonávat pěstounskou péči na přechodnou dobu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Nahlašuje děti vhodné do náhradní péče MHMP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Sleduje výkon náhradní rodinné péče v rodinách, vykonává dohled nad výchovou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Navštěvuje děti v ústavní výchově, v pěstounské péči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Podává návrhy k soudu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Uzavírá dohody o výkonu pěstounské péče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Organizuje a podílí se na vzdělávání pěstounů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Zprostředkovává kontakty a spolupráci s dalšími organizacemi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548679" y="7164288"/>
            <a:ext cx="5932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Kurátor pro děti a mládež: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548680" y="7472064"/>
            <a:ext cx="5932384" cy="1277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Řeší výchovné problémy, užívání alkoholu a návykových látek, páchání přestupků a trestné činnosti nezletilých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Podává návrhy k soudu a zastupuje děti a mladistvé při jednáních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Vykonává dohled nad výchovou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Provádí šetření v rodinách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Navštěvuje děti a mladistvé v ústavní  a ochranné výchově, ve věznicích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/>
              <a:t>Spolupracuje s organizacemi a institucemi</a:t>
            </a:r>
          </a:p>
        </p:txBody>
      </p:sp>
    </p:spTree>
    <p:extLst>
      <p:ext uri="{BB962C8B-B14F-4D97-AF65-F5344CB8AC3E}">
        <p14:creationId xmlns:p14="http://schemas.microsoft.com/office/powerpoint/2010/main" val="18408968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675</Words>
  <Application>Microsoft Office PowerPoint</Application>
  <PresentationFormat>Předvádění na obrazovce (4:3)</PresentationFormat>
  <Paragraphs>78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Oddělení péče o děti se zaměřuje na děti, mladistvé a jejich rodiny, které trvale nebo přechodně žijí na území správního obvodu MČ Prahy 21 (Běchovice, Klánovice, Koloděje, Újezd nad Lesy). V případě rodin, které mají na území MČ Praha 21 pouze přechodné bydliště, spolupracuje s orgánem sociálně-právní ochrany dětí podle místa trvalého bydliště.</vt:lpstr>
      <vt:lpstr>Prezentace aplikace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Lipanovičová Radka (ÚMČ Praha 21)</dc:creator>
  <cp:lastModifiedBy>Lipanovičová Radka (ÚMČ Praha 21)</cp:lastModifiedBy>
  <cp:revision>23</cp:revision>
  <dcterms:created xsi:type="dcterms:W3CDTF">2016-06-02T08:47:08Z</dcterms:created>
  <dcterms:modified xsi:type="dcterms:W3CDTF">2025-04-14T13:43:36Z</dcterms:modified>
</cp:coreProperties>
</file>